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21" r:id="rId2"/>
    <p:sldId id="319" r:id="rId3"/>
    <p:sldId id="325" r:id="rId4"/>
    <p:sldId id="322" r:id="rId5"/>
    <p:sldId id="320" r:id="rId6"/>
    <p:sldId id="274" r:id="rId7"/>
    <p:sldId id="259" r:id="rId8"/>
    <p:sldId id="261" r:id="rId9"/>
    <p:sldId id="323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00CC"/>
    <a:srgbClr val="CCFFFF"/>
    <a:srgbClr val="000099"/>
    <a:srgbClr val="0000FF"/>
    <a:srgbClr val="CC00CC"/>
    <a:srgbClr val="4F81B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BDE71D-8A25-48C4-BB45-8043E4A4F2B9}" type="doc">
      <dgm:prSet loTypeId="urn:microsoft.com/office/officeart/2005/8/layout/hProcess9" loCatId="process" qsTypeId="urn:microsoft.com/office/officeart/2005/8/quickstyle/3d2" qsCatId="3D" csTypeId="urn:microsoft.com/office/officeart/2005/8/colors/accent1_2" csCatId="accent1" phldr="1"/>
      <dgm:spPr/>
    </dgm:pt>
    <dgm:pt modelId="{96E53EC4-E2C7-412A-8DFB-C2E561E0E2DA}">
      <dgm:prSet phldrT="[Текст]" custT="1"/>
      <dgm:spPr>
        <a:solidFill>
          <a:srgbClr val="0000FF"/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НТП</a:t>
          </a:r>
        </a:p>
        <a:p>
          <a:pPr>
            <a:spcAft>
              <a:spcPts val="0"/>
            </a:spcAft>
          </a:pPr>
          <a:r>
            <a: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XVIII-XIX</a:t>
          </a:r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sz="3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вв</a:t>
          </a:r>
          <a:r>
            <a: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ru-RU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BE09E92-06E6-47B4-AB54-5B8F38152542}" type="parTrans" cxnId="{FA45FC2F-52C8-4675-AB27-9307DF8F4CF1}">
      <dgm:prSet/>
      <dgm:spPr/>
      <dgm:t>
        <a:bodyPr/>
        <a:lstStyle/>
        <a:p>
          <a:endParaRPr lang="ru-RU"/>
        </a:p>
      </dgm:t>
    </dgm:pt>
    <dgm:pt modelId="{E3237429-BC9A-41C5-B5CA-FF5BEA02BF91}" type="sibTrans" cxnId="{FA45FC2F-52C8-4675-AB27-9307DF8F4CF1}">
      <dgm:prSet/>
      <dgm:spPr/>
      <dgm:t>
        <a:bodyPr/>
        <a:lstStyle/>
        <a:p>
          <a:endParaRPr lang="ru-RU"/>
        </a:p>
      </dgm:t>
    </dgm:pt>
    <dgm:pt modelId="{98AF6226-D640-4416-9A5A-C76B53CE6305}">
      <dgm:prSet phldrT="[Текст]" custT="1"/>
      <dgm:spPr>
        <a:solidFill>
          <a:srgbClr val="0000FF"/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НТР </a:t>
          </a:r>
        </a:p>
        <a:p>
          <a:pPr>
            <a:spcAft>
              <a:spcPts val="0"/>
            </a:spcAft>
          </a:pPr>
          <a:r>
            <a: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</a:t>
          </a:r>
          <a:r>
            <a:rPr lang="ru-RU" sz="3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ередина</a:t>
          </a:r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  <a:p>
          <a:pPr>
            <a:spcAft>
              <a:spcPts val="0"/>
            </a:spcAft>
          </a:pPr>
          <a:r>
            <a: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XX </a:t>
          </a:r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</a:t>
          </a:r>
          <a:endParaRPr lang="ru-RU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327176B-71CB-4C5A-9174-A2B4F97FEBFE}" type="parTrans" cxnId="{AFE0DFFD-196C-4361-B6F1-10AECB9F751D}">
      <dgm:prSet/>
      <dgm:spPr/>
      <dgm:t>
        <a:bodyPr/>
        <a:lstStyle/>
        <a:p>
          <a:endParaRPr lang="ru-RU"/>
        </a:p>
      </dgm:t>
    </dgm:pt>
    <dgm:pt modelId="{58210D0C-9B48-415B-965D-ED81603987EA}" type="sibTrans" cxnId="{AFE0DFFD-196C-4361-B6F1-10AECB9F751D}">
      <dgm:prSet/>
      <dgm:spPr/>
      <dgm:t>
        <a:bodyPr/>
        <a:lstStyle/>
        <a:p>
          <a:endParaRPr lang="ru-RU"/>
        </a:p>
      </dgm:t>
    </dgm:pt>
    <dgm:pt modelId="{39E5969F-A1A7-4041-92D3-60CA1C629656}">
      <dgm:prSet phldrT="[Текст]" custT="1"/>
      <dgm:spPr>
        <a:solidFill>
          <a:srgbClr val="0000FF"/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ХХ в</a:t>
          </a:r>
        </a:p>
        <a:p>
          <a:pPr>
            <a:spcAft>
              <a:spcPts val="0"/>
            </a:spcAft>
          </a:pPr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углубление НТР</a:t>
          </a:r>
          <a:endParaRPr lang="ru-RU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DFAB4D-187B-4D1F-A259-26632C24C0CC}" type="parTrans" cxnId="{8EB41A69-28FE-41BF-BDB7-15E158304D83}">
      <dgm:prSet/>
      <dgm:spPr/>
      <dgm:t>
        <a:bodyPr/>
        <a:lstStyle/>
        <a:p>
          <a:endParaRPr lang="ru-RU"/>
        </a:p>
      </dgm:t>
    </dgm:pt>
    <dgm:pt modelId="{6082A63F-07AD-4EF2-8E10-768A6492D3A7}" type="sibTrans" cxnId="{8EB41A69-28FE-41BF-BDB7-15E158304D83}">
      <dgm:prSet/>
      <dgm:spPr/>
      <dgm:t>
        <a:bodyPr/>
        <a:lstStyle/>
        <a:p>
          <a:endParaRPr lang="ru-RU"/>
        </a:p>
      </dgm:t>
    </dgm:pt>
    <dgm:pt modelId="{00E55594-AEDF-45AF-88EB-695EAB059184}" type="pres">
      <dgm:prSet presAssocID="{16BDE71D-8A25-48C4-BB45-8043E4A4F2B9}" presName="CompostProcess" presStyleCnt="0">
        <dgm:presLayoutVars>
          <dgm:dir/>
          <dgm:resizeHandles val="exact"/>
        </dgm:presLayoutVars>
      </dgm:prSet>
      <dgm:spPr/>
    </dgm:pt>
    <dgm:pt modelId="{C12042E1-8DE2-4CF9-A2D9-44457DA0F97A}" type="pres">
      <dgm:prSet presAssocID="{16BDE71D-8A25-48C4-BB45-8043E4A4F2B9}" presName="arrow" presStyleLbl="bgShp" presStyleIdx="0" presStyleCnt="1" custScaleX="117647" custScaleY="100000" custLinFactNeighborX="0" custLinFactNeighborY="-1566"/>
      <dgm:spPr/>
    </dgm:pt>
    <dgm:pt modelId="{DDFA095F-71EE-41FA-B324-627EA0B0793B}" type="pres">
      <dgm:prSet presAssocID="{16BDE71D-8A25-48C4-BB45-8043E4A4F2B9}" presName="linearProcess" presStyleCnt="0"/>
      <dgm:spPr/>
    </dgm:pt>
    <dgm:pt modelId="{DF5C9609-95F7-4210-9B02-3724CEBE0BF7}" type="pres">
      <dgm:prSet presAssocID="{96E53EC4-E2C7-412A-8DFB-C2E561E0E2DA}" presName="textNode" presStyleLbl="node1" presStyleIdx="0" presStyleCnt="3" custScaleY="130952" custLinFactNeighborX="-1042" custLinFactNeighborY="-56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B1C020-85EA-40F5-895C-86933939F18B}" type="pres">
      <dgm:prSet presAssocID="{E3237429-BC9A-41C5-B5CA-FF5BEA02BF91}" presName="sibTrans" presStyleCnt="0"/>
      <dgm:spPr/>
    </dgm:pt>
    <dgm:pt modelId="{73972DC7-7EBB-4B53-AF2A-7967148E25C3}" type="pres">
      <dgm:prSet presAssocID="{98AF6226-D640-4416-9A5A-C76B53CE6305}" presName="textNode" presStyleLbl="node1" presStyleIdx="1" presStyleCnt="3" custScaleY="123016" custLinFactNeighborX="-57266" custLinFactNeighborY="-46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4056A8-BD63-43AD-B2F3-0B08A8D741F1}" type="pres">
      <dgm:prSet presAssocID="{58210D0C-9B48-415B-965D-ED81603987EA}" presName="sibTrans" presStyleCnt="0"/>
      <dgm:spPr/>
    </dgm:pt>
    <dgm:pt modelId="{181EAE12-89BB-42BC-8BFD-AC15103EF45D}" type="pres">
      <dgm:prSet presAssocID="{39E5969F-A1A7-4041-92D3-60CA1C629656}" presName="textNode" presStyleLbl="node1" presStyleIdx="2" presStyleCnt="3" custScaleY="130952" custLinFactX="-2084" custLinFactNeighborX="-100000" custLinFactNeighborY="-56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B41A69-28FE-41BF-BDB7-15E158304D83}" srcId="{16BDE71D-8A25-48C4-BB45-8043E4A4F2B9}" destId="{39E5969F-A1A7-4041-92D3-60CA1C629656}" srcOrd="2" destOrd="0" parTransId="{4FDFAB4D-187B-4D1F-A259-26632C24C0CC}" sibTransId="{6082A63F-07AD-4EF2-8E10-768A6492D3A7}"/>
    <dgm:cxn modelId="{AFE0DFFD-196C-4361-B6F1-10AECB9F751D}" srcId="{16BDE71D-8A25-48C4-BB45-8043E4A4F2B9}" destId="{98AF6226-D640-4416-9A5A-C76B53CE6305}" srcOrd="1" destOrd="0" parTransId="{8327176B-71CB-4C5A-9174-A2B4F97FEBFE}" sibTransId="{58210D0C-9B48-415B-965D-ED81603987EA}"/>
    <dgm:cxn modelId="{FA45FC2F-52C8-4675-AB27-9307DF8F4CF1}" srcId="{16BDE71D-8A25-48C4-BB45-8043E4A4F2B9}" destId="{96E53EC4-E2C7-412A-8DFB-C2E561E0E2DA}" srcOrd="0" destOrd="0" parTransId="{CBE09E92-06E6-47B4-AB54-5B8F38152542}" sibTransId="{E3237429-BC9A-41C5-B5CA-FF5BEA02BF91}"/>
    <dgm:cxn modelId="{39344535-5C5C-4A06-A75A-3624D3184679}" type="presOf" srcId="{39E5969F-A1A7-4041-92D3-60CA1C629656}" destId="{181EAE12-89BB-42BC-8BFD-AC15103EF45D}" srcOrd="0" destOrd="0" presId="urn:microsoft.com/office/officeart/2005/8/layout/hProcess9"/>
    <dgm:cxn modelId="{31652CB6-FF8D-4BF7-847E-2DFC18F1F2DB}" type="presOf" srcId="{16BDE71D-8A25-48C4-BB45-8043E4A4F2B9}" destId="{00E55594-AEDF-45AF-88EB-695EAB059184}" srcOrd="0" destOrd="0" presId="urn:microsoft.com/office/officeart/2005/8/layout/hProcess9"/>
    <dgm:cxn modelId="{C483A880-0467-4DFB-AE56-0B8DAD4223CF}" type="presOf" srcId="{98AF6226-D640-4416-9A5A-C76B53CE6305}" destId="{73972DC7-7EBB-4B53-AF2A-7967148E25C3}" srcOrd="0" destOrd="0" presId="urn:microsoft.com/office/officeart/2005/8/layout/hProcess9"/>
    <dgm:cxn modelId="{BA59E87C-36C9-43B0-A5AE-94C303CFBFDA}" type="presOf" srcId="{96E53EC4-E2C7-412A-8DFB-C2E561E0E2DA}" destId="{DF5C9609-95F7-4210-9B02-3724CEBE0BF7}" srcOrd="0" destOrd="0" presId="urn:microsoft.com/office/officeart/2005/8/layout/hProcess9"/>
    <dgm:cxn modelId="{1A351F51-4006-4B07-8CF1-905DB2483E3F}" type="presParOf" srcId="{00E55594-AEDF-45AF-88EB-695EAB059184}" destId="{C12042E1-8DE2-4CF9-A2D9-44457DA0F97A}" srcOrd="0" destOrd="0" presId="urn:microsoft.com/office/officeart/2005/8/layout/hProcess9"/>
    <dgm:cxn modelId="{BE7A1E5C-70C9-4EF9-808B-6D51E0C767B0}" type="presParOf" srcId="{00E55594-AEDF-45AF-88EB-695EAB059184}" destId="{DDFA095F-71EE-41FA-B324-627EA0B0793B}" srcOrd="1" destOrd="0" presId="urn:microsoft.com/office/officeart/2005/8/layout/hProcess9"/>
    <dgm:cxn modelId="{A65479CE-1D31-4B63-AD97-15B801908D6E}" type="presParOf" srcId="{DDFA095F-71EE-41FA-B324-627EA0B0793B}" destId="{DF5C9609-95F7-4210-9B02-3724CEBE0BF7}" srcOrd="0" destOrd="0" presId="urn:microsoft.com/office/officeart/2005/8/layout/hProcess9"/>
    <dgm:cxn modelId="{29EC69C5-4217-4E0A-B0E3-83AA20B53490}" type="presParOf" srcId="{DDFA095F-71EE-41FA-B324-627EA0B0793B}" destId="{A2B1C020-85EA-40F5-895C-86933939F18B}" srcOrd="1" destOrd="0" presId="urn:microsoft.com/office/officeart/2005/8/layout/hProcess9"/>
    <dgm:cxn modelId="{22D700F6-4E52-4750-9720-572D1637F5EC}" type="presParOf" srcId="{DDFA095F-71EE-41FA-B324-627EA0B0793B}" destId="{73972DC7-7EBB-4B53-AF2A-7967148E25C3}" srcOrd="2" destOrd="0" presId="urn:microsoft.com/office/officeart/2005/8/layout/hProcess9"/>
    <dgm:cxn modelId="{06D31462-2676-4913-B408-612E1FED74DE}" type="presParOf" srcId="{DDFA095F-71EE-41FA-B324-627EA0B0793B}" destId="{814056A8-BD63-43AD-B2F3-0B08A8D741F1}" srcOrd="3" destOrd="0" presId="urn:microsoft.com/office/officeart/2005/8/layout/hProcess9"/>
    <dgm:cxn modelId="{754FC561-793B-4465-99D0-298AF70FDBAC}" type="presParOf" srcId="{DDFA095F-71EE-41FA-B324-627EA0B0793B}" destId="{181EAE12-89BB-42BC-8BFD-AC15103EF45D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2042E1-8DE2-4CF9-A2D9-44457DA0F97A}">
      <dsp:nvSpPr>
        <dsp:cNvPr id="0" name=""/>
        <dsp:cNvSpPr/>
      </dsp:nvSpPr>
      <dsp:spPr>
        <a:xfrm>
          <a:off x="2" y="0"/>
          <a:ext cx="8712963" cy="3672408"/>
        </a:xfrm>
        <a:prstGeom prst="rightArrow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F5C9609-95F7-4210-9B02-3724CEBE0BF7}">
      <dsp:nvSpPr>
        <dsp:cNvPr id="0" name=""/>
        <dsp:cNvSpPr/>
      </dsp:nvSpPr>
      <dsp:spPr>
        <a:xfrm>
          <a:off x="0" y="792094"/>
          <a:ext cx="2629206" cy="1923636"/>
        </a:xfrm>
        <a:prstGeom prst="roundRect">
          <a:avLst/>
        </a:prstGeom>
        <a:solidFill>
          <a:srgbClr val="0000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НТП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XVIII-XIX</a:t>
          </a: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sz="3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вв</a:t>
          </a:r>
          <a:r>
            <a:rPr 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ru-RU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792094"/>
        <a:ext cx="2629206" cy="1923636"/>
      </dsp:txXfrm>
    </dsp:sp>
    <dsp:sp modelId="{73972DC7-7EBB-4B53-AF2A-7967148E25C3}">
      <dsp:nvSpPr>
        <dsp:cNvPr id="0" name=""/>
        <dsp:cNvSpPr/>
      </dsp:nvSpPr>
      <dsp:spPr>
        <a:xfrm>
          <a:off x="2807994" y="864102"/>
          <a:ext cx="2629206" cy="1807059"/>
        </a:xfrm>
        <a:prstGeom prst="roundRect">
          <a:avLst/>
        </a:prstGeom>
        <a:solidFill>
          <a:srgbClr val="0000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НТР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</a:t>
          </a:r>
          <a:r>
            <a:rPr lang="ru-RU" sz="3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ередина</a:t>
          </a: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XX </a:t>
          </a: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</a:t>
          </a:r>
          <a:endParaRPr lang="ru-RU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807994" y="864102"/>
        <a:ext cx="2629206" cy="1807059"/>
      </dsp:txXfrm>
    </dsp:sp>
    <dsp:sp modelId="{181EAE12-89BB-42BC-8BFD-AC15103EF45D}">
      <dsp:nvSpPr>
        <dsp:cNvPr id="0" name=""/>
        <dsp:cNvSpPr/>
      </dsp:nvSpPr>
      <dsp:spPr>
        <a:xfrm>
          <a:off x="5616294" y="792094"/>
          <a:ext cx="2629206" cy="1923636"/>
        </a:xfrm>
        <a:prstGeom prst="roundRect">
          <a:avLst/>
        </a:prstGeom>
        <a:solidFill>
          <a:srgbClr val="0000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ХХ в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углубление НТР</a:t>
          </a:r>
          <a:endParaRPr lang="ru-RU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16294" y="792094"/>
        <a:ext cx="2629206" cy="19236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36AFF-BEA5-4651-8F17-D55EFF671103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43C6C-B9CC-424F-8418-CC25C9F1A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9309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 userDrawn="1"/>
        </p:nvSpPr>
        <p:spPr>
          <a:xfrm>
            <a:off x="-46058" y="-26931"/>
            <a:ext cx="9370585" cy="6884929"/>
          </a:xfrm>
          <a:prstGeom prst="frame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534"/>
          <a:stretch/>
        </p:blipFill>
        <p:spPr>
          <a:xfrm>
            <a:off x="282750" y="262860"/>
            <a:ext cx="8712968" cy="6305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 userDrawn="1"/>
        </p:nvSpPr>
        <p:spPr>
          <a:xfrm>
            <a:off x="7236296" y="6475873"/>
            <a:ext cx="1363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Рябова Л.Н.</a:t>
            </a:r>
            <a:endParaRPr lang="ru-RU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амка 9"/>
          <p:cNvSpPr/>
          <p:nvPr userDrawn="1"/>
        </p:nvSpPr>
        <p:spPr>
          <a:xfrm>
            <a:off x="0" y="0"/>
            <a:ext cx="9144000" cy="6957392"/>
          </a:xfrm>
          <a:prstGeom prst="frame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32656"/>
            <a:ext cx="8640960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 userDrawn="1"/>
        </p:nvSpPr>
        <p:spPr>
          <a:xfrm>
            <a:off x="211079" y="188640"/>
            <a:ext cx="8721842" cy="6552728"/>
          </a:xfrm>
          <a:prstGeom prst="rect">
            <a:avLst/>
          </a:prstGeom>
          <a:gradFill flip="none" rotWithShape="1">
            <a:gsLst>
              <a:gs pos="0">
                <a:srgbClr val="FFEFD1">
                  <a:alpha val="83000"/>
                  <a:lumMod val="21000"/>
                  <a:lumOff val="79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957392"/>
          </a:xfrm>
          <a:prstGeom prst="frame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23825" y="274340"/>
            <a:ext cx="8668653" cy="64087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 userDrawn="1"/>
        </p:nvSpPr>
        <p:spPr>
          <a:xfrm>
            <a:off x="-46057" y="-26931"/>
            <a:ext cx="9190058" cy="6884929"/>
          </a:xfrm>
          <a:prstGeom prst="frame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534"/>
          <a:stretch/>
        </p:blipFill>
        <p:spPr>
          <a:xfrm>
            <a:off x="179512" y="116632"/>
            <a:ext cx="8784976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 userDrawn="1"/>
        </p:nvSpPr>
        <p:spPr>
          <a:xfrm>
            <a:off x="215516" y="151330"/>
            <a:ext cx="8712968" cy="6518030"/>
          </a:xfrm>
          <a:prstGeom prst="rect">
            <a:avLst/>
          </a:prstGeom>
          <a:gradFill flip="none" rotWithShape="1">
            <a:gsLst>
              <a:gs pos="0">
                <a:srgbClr val="FFEFD1">
                  <a:lumMod val="0"/>
                  <a:lumOff val="100000"/>
                  <a:alpha val="89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9371416"/>
      </p:ext>
    </p:extLst>
  </p:cSld>
  <p:clrMapOvr>
    <a:masterClrMapping/>
  </p:clrMapOvr>
  <p:transition spd="slow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6957392"/>
          </a:xfrm>
          <a:prstGeom prst="frame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534"/>
          <a:stretch/>
        </p:blipFill>
        <p:spPr>
          <a:xfrm>
            <a:off x="89756" y="227484"/>
            <a:ext cx="8964488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 userDrawn="1"/>
        </p:nvSpPr>
        <p:spPr>
          <a:xfrm>
            <a:off x="215516" y="227483"/>
            <a:ext cx="8712968" cy="6492879"/>
          </a:xfrm>
          <a:prstGeom prst="rect">
            <a:avLst/>
          </a:prstGeom>
          <a:gradFill flip="none" rotWithShape="1">
            <a:gsLst>
              <a:gs pos="0">
                <a:srgbClr val="FFEFD1">
                  <a:lumMod val="0"/>
                  <a:lumOff val="100000"/>
                  <a:alpha val="89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>
    <p:pull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aramius.ru/uimg/groups/rtu110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hyperlink" Target="http://www.dazzle.ru/spec/pic-039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ssets3.lookatme.ru/assets/article_image-image/4d/8c/325021/article_image-image-article.jpg" TargetMode="External"/><Relationship Id="rId5" Type="http://schemas.openxmlformats.org/officeDocument/2006/relationships/image" Target="../media/image15.jpeg"/><Relationship Id="rId4" Type="http://schemas.openxmlformats.org/officeDocument/2006/relationships/hyperlink" Target="http://www.gazeta.lv/images/A_bomba_istoriya_13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-protect.ru/wiki/images/thumb/e/ee/Solver.jpg/565px-Solver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Всесторонняя проверка знаний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kk-KZ" dirty="0" smtClean="0"/>
              <a:t>1. Какова численность населения  РК ?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kk-KZ" dirty="0" smtClean="0"/>
              <a:t>2. Какова площадь территории РК 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kk-KZ" dirty="0" smtClean="0"/>
              <a:t>3. Перечислить соседние страны РК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kk-KZ" dirty="0" smtClean="0"/>
              <a:t>4. Соседние страны по морской границе?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kk-KZ" dirty="0" smtClean="0"/>
              <a:t>5. В каком климатическом поясе расположена РК.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kk-KZ" dirty="0" smtClean="0"/>
              <a:t>6. Тип климата в РК?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kk-KZ" dirty="0" smtClean="0"/>
              <a:t>7.В каких природных зонах расположена территория РК?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pull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Наиболее значимые изобретения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технологии 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века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данным опроса в сети Интернет)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Генная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инженерия;</a:t>
            </a: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Интернет;</a:t>
            </a: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Клонирование млекопитающих;</a:t>
            </a: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Атомная энергетика;</a:t>
            </a: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Лазеры;</a:t>
            </a: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Компьютерная виртуальная реальность;</a:t>
            </a: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Кремниевые микрочипы;</a:t>
            </a: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Волоконно- оптическая связь;</a:t>
            </a: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Факс;</a:t>
            </a: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Мобильная телефонная связь;</a:t>
            </a: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Нанотехнологии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Томография;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1844824"/>
            <a:ext cx="2616291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Телевидение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Запись информации на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-дисках;</a:t>
            </a:r>
          </a:p>
          <a:p>
            <a:pPr marL="285750" indent="-28575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Радиолокация;</a:t>
            </a:r>
          </a:p>
          <a:p>
            <a:pPr marL="285750" indent="-28575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Термоядерный синтез;</a:t>
            </a:r>
          </a:p>
          <a:p>
            <a:pPr marL="285750" indent="-28575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Молекулярные микрочипы;</a:t>
            </a:r>
          </a:p>
          <a:p>
            <a:pPr marL="285750" indent="-28575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Реактивная авиация;</a:t>
            </a:r>
          </a:p>
          <a:p>
            <a:pPr marL="285750" indent="-28575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Синтез пластмасс;</a:t>
            </a:r>
          </a:p>
          <a:p>
            <a:pPr marL="285750" indent="-28575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Шариковая авторучка;</a:t>
            </a:r>
          </a:p>
          <a:p>
            <a:pPr marL="285750" indent="-28575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Застёжка «молния»;</a:t>
            </a:r>
          </a:p>
          <a:p>
            <a:pPr marL="285750" indent="-28575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Ксерокс;</a:t>
            </a:r>
          </a:p>
          <a:p>
            <a:pPr marL="285750" indent="-28575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Акваланг;</a:t>
            </a:r>
          </a:p>
          <a:p>
            <a:pPr marL="285750" indent="-28575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Перфторан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-кровезаменитель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slow">
    <p:pull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НАУКА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684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мире насчитывается от 5 до 6 млн. научных работников. 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этом на США, Германию, Японию, Францию и Великобританию приходится более 80% научных сотрудников, более 80% всех инвестиций в науку, почти все изобретения, патенты, лицензии и присужденные Нобелевские премии.       </a:t>
            </a:r>
          </a:p>
          <a:p>
            <a:pPr lvl="0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развитых странах по числу учёных и инженеров занимают: 1 место – США, 2 место – Япония, страны Западной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Европы.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Однако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различия между развитыми и развивающими странами в сфере науки особенно велики: </a:t>
            </a:r>
          </a:p>
          <a:p>
            <a:pPr lvl="0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на науку в развитых странах составляют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2-5%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ВВП;</a:t>
            </a:r>
          </a:p>
          <a:p>
            <a:pPr lvl="0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развивающихся странах затраты на науку в среднем не превышают 0,5 % ВВП.</a:t>
            </a:r>
          </a:p>
          <a:p>
            <a:pPr lvl="0"/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s://allyslide.com/thumbs/9d26d3878409eefd8b17fe8640b12902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085184"/>
            <a:ext cx="1732601" cy="12994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Техника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технология - 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воплощают в себе научные знания и открытия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14535041"/>
              </p:ext>
            </p:extLst>
          </p:nvPr>
        </p:nvGraphicFramePr>
        <p:xfrm>
          <a:off x="971600" y="2132856"/>
          <a:ext cx="7272808" cy="194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6404"/>
                <a:gridCol w="3636404"/>
              </a:tblGrid>
              <a:tr h="83536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Эволюционный путь</a:t>
                      </a:r>
                    </a:p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развития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Революционный путь развития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08848">
                <a:tc>
                  <a:txBody>
                    <a:bodyPr/>
                    <a:lstStyle/>
                    <a:p>
                      <a:r>
                        <a:rPr lang="ru-RU" sz="2000" b="1" i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Дальнейшее совершенствование техники и технологии</a:t>
                      </a:r>
                      <a:endParaRPr lang="ru-RU" sz="2000" b="1" i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Переход к принципиально новой техники и технологии</a:t>
                      </a:r>
                      <a:endParaRPr lang="ru-RU" sz="2000" b="1" i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4" descr="http://nikolife.info/images/nnwz168v6fqqlxd9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437112"/>
            <a:ext cx="2667297" cy="1942046"/>
          </a:xfrm>
          <a:prstGeom prst="rect">
            <a:avLst/>
          </a:prstGeom>
          <a:ln w="38100" cap="sq">
            <a:solidFill>
              <a:srgbClr val="DF9B57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6" descr="Рис. 1. Внешний вид новейшего микропроцессора&#10;Intel Pentium 4 (фото В. Дьяконова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2080" y="4293096"/>
            <a:ext cx="2664296" cy="1987401"/>
          </a:xfrm>
          <a:prstGeom prst="rect">
            <a:avLst/>
          </a:prstGeom>
          <a:ln w="38100" cap="sq">
            <a:solidFill>
              <a:srgbClr val="DF9B57"/>
            </a:solidFill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Производство: шесть главных направлений развития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84544346"/>
              </p:ext>
            </p:extLst>
          </p:nvPr>
        </p:nvGraphicFramePr>
        <p:xfrm>
          <a:off x="251520" y="1556792"/>
          <a:ext cx="8568952" cy="4906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2481"/>
                <a:gridCol w="5186471"/>
              </a:tblGrid>
              <a:tr h="61274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Направление развития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Суть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774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Электронизация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насыщение всех областей человеческой деятельности средствами ЭВТ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7746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Комплексная автоматизация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появлением микропроцессоров развитие</a:t>
                      </a:r>
                      <a:r>
                        <a:rPr lang="ru-RU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робототехники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7746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Перестройка энергетического хозяйства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Строительство</a:t>
                      </a:r>
                      <a:r>
                        <a:rPr lang="ru-RU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атомных электростанций</a:t>
                      </a:r>
                    </a:p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5217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Производство новых материалов. 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синтетические полимеры,</a:t>
                      </a:r>
                      <a:r>
                        <a:rPr lang="ru-RU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композиционные, полупроводниковые, металлокерамические материалы.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82689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Ускоренное развитие биотехнологий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Технологии</a:t>
                      </a:r>
                      <a:r>
                        <a:rPr lang="ru-RU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изменения генетического материала растений, животных и микробов в целях создания новых продуктов.</a:t>
                      </a:r>
                    </a:p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2741">
                <a:tc>
                  <a:txBody>
                    <a:bodyPr/>
                    <a:lstStyle/>
                    <a:p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Космизация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аэрокосмической промышленности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pull dir="l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Управление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хема 25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7128792" cy="52818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allyslide.com/thumbs/9d26d3878409eefd8b17fe8640b12902/img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157192"/>
            <a:ext cx="1440160" cy="12994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Характерные черты НТР</a:t>
            </a:r>
            <a:endParaRPr lang="ru-RU" sz="4000" dirty="0" smtClean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Универсальность</a:t>
            </a:r>
          </a:p>
          <a:p>
            <a:pPr>
              <a:lnSpc>
                <a:spcPct val="90000"/>
              </a:lnSpc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Ускорение научно-технических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преобразований</a:t>
            </a:r>
          </a:p>
          <a:p>
            <a:pPr>
              <a:lnSpc>
                <a:spcPct val="90000"/>
              </a:lnSpc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Рост требований к квалификации работников</a:t>
            </a:r>
          </a:p>
          <a:p>
            <a:pPr>
              <a:lnSpc>
                <a:spcPct val="90000"/>
              </a:lnSpc>
              <a:defRPr/>
            </a:pP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Военно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- технический характер</a:t>
            </a:r>
          </a:p>
        </p:txBody>
      </p:sp>
      <p:pic>
        <p:nvPicPr>
          <p:cNvPr id="6" name="Picture 2" descr="https://allyslide.com/thumbs/9d26d3878409eefd8b17fe8640b12902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229200"/>
            <a:ext cx="1732601" cy="12994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title"/>
          </p:nvPr>
        </p:nvSpPr>
        <p:spPr bwMode="auto"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0000"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Чрезвычайное ускорение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Научно-технических преобразований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idx="1"/>
          </p:nvPr>
        </p:nvSpPr>
        <p:spPr>
          <a:xfrm>
            <a:off x="500034" y="2500306"/>
            <a:ext cx="8226425" cy="221457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521208" indent="-457200">
              <a:buFont typeface="+mj-lt"/>
              <a:buAutoNum type="arabicPeriod"/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Резкое сокращение времени между научным открытием и его внедрением в производство</a:t>
            </a:r>
          </a:p>
          <a:p>
            <a:pPr marL="521208" indent="-457200">
              <a:buFont typeface="+mj-lt"/>
              <a:buAutoNum type="arabicPeriod"/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Быстрый моральный износ продукции</a:t>
            </a:r>
          </a:p>
          <a:p>
            <a:pPr marL="521208" indent="-457200">
              <a:buFont typeface="+mj-lt"/>
              <a:buAutoNum type="arabicPeriod"/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Постоянное обновление продукции</a:t>
            </a:r>
          </a:p>
        </p:txBody>
      </p:sp>
      <p:pic>
        <p:nvPicPr>
          <p:cNvPr id="6" name="Picture 2" descr="https://allyslide.com/thumbs/9d26d3878409eefd8b17fe8640b12902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229200"/>
            <a:ext cx="1732601" cy="12994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title"/>
          </p:nvPr>
        </p:nvSpPr>
        <p:spPr bwMode="auto"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Универсальность и всеохватность</a:t>
            </a: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642910" y="1714488"/>
            <a:ext cx="7858180" cy="342902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8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Преобразует все отрасли и</a:t>
            </a:r>
          </a:p>
          <a:p>
            <a:pPr>
              <a:defRPr/>
            </a:pPr>
            <a:r>
              <a:rPr lang="ru-RU" sz="28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сферы деятельности человека:</a:t>
            </a:r>
          </a:p>
          <a:p>
            <a:pPr>
              <a:defRPr/>
            </a:pPr>
            <a:endParaRPr lang="ru-RU" sz="2800" b="1" dirty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28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Характер труда;</a:t>
            </a:r>
          </a:p>
          <a:p>
            <a:pPr>
              <a:buFontTx/>
              <a:buChar char="-"/>
              <a:defRPr/>
            </a:pPr>
            <a:r>
              <a:rPr lang="ru-RU" sz="28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Быт человека;</a:t>
            </a:r>
          </a:p>
          <a:p>
            <a:pPr>
              <a:buFontTx/>
              <a:buChar char="-"/>
              <a:defRPr/>
            </a:pPr>
            <a:r>
              <a:rPr lang="ru-RU" sz="28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Культуру;</a:t>
            </a:r>
          </a:p>
          <a:p>
            <a:pPr>
              <a:buFontTx/>
              <a:buChar char="-"/>
              <a:defRPr/>
            </a:pPr>
            <a:r>
              <a:rPr lang="ru-RU" sz="28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Психологию людей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857224" y="5429264"/>
            <a:ext cx="6913562" cy="116838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Символы современной НТР:</a:t>
            </a:r>
          </a:p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ЭВМ, интернет, космос, АЭС, Т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V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title"/>
          </p:nvPr>
        </p:nvSpPr>
        <p:spPr bwMode="auto"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Время внедрения открытий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251520" y="1412776"/>
          <a:ext cx="8352928" cy="5143500"/>
        </p:xfrm>
        <a:graphic>
          <a:graphicData uri="http://schemas.openxmlformats.org/presentationml/2006/ole">
            <p:oleObj spid="_x0000_s1026" name="Диаграмма" r:id="rId3" imgW="6839047" imgH="3648151" progId="Excel.Sheet.8">
              <p:embed/>
            </p:oleObj>
          </a:graphicData>
        </a:graphic>
      </p:graphicFrame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title"/>
          </p:nvPr>
        </p:nvSpPr>
        <p:spPr bwMode="auto"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Интеллектуализация</a:t>
            </a: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214282" y="2205038"/>
            <a:ext cx="8715435" cy="914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Возросли требования к уровню квалификации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Трудовых ресурсов</a:t>
            </a: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1692275" y="3933825"/>
            <a:ext cx="6264275" cy="93503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Во всех сферах деятельности </a:t>
            </a:r>
          </a:p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Человека возросла  доля умственного труда</a:t>
            </a:r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4643438" y="3141663"/>
            <a:ext cx="0" cy="7921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V="1">
            <a:off x="4643437" y="1500174"/>
            <a:ext cx="45719" cy="71438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9" name="Picture 2" descr="https://allyslide.com/thumbs/9d26d3878409eefd8b17fe8640b12902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373216"/>
            <a:ext cx="1732601" cy="12994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Ребята, </a:t>
            </a:r>
            <a:r>
              <a:rPr lang="ru-RU" sz="3100" i="1" dirty="0" smtClean="0"/>
              <a:t>внимательно изучите представленные картинки</a:t>
            </a:r>
            <a:r>
              <a:rPr lang="ru-RU" sz="3100" i="1" dirty="0" smtClean="0"/>
              <a:t>.</a:t>
            </a:r>
            <a:r>
              <a:rPr lang="ru-RU" sz="3100" i="1" dirty="0" smtClean="0"/>
              <a:t> Что мы видим на картинках? Какой общей темой можно их объединить?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8" descr="Картинка 23 из 71010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700808"/>
            <a:ext cx="2952328" cy="3168352"/>
          </a:xfrm>
          <a:prstGeom prst="rect">
            <a:avLst/>
          </a:prstGeom>
          <a:noFill/>
          <a:ln w="38100" cap="sq">
            <a:solidFill>
              <a:srgbClr val="DF9B57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Наука и техника on Twitter: &quot;Ученые сфотографировали на Солнце гигантский  смайлик http://bit.ly/hQgzQD&quot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501008"/>
            <a:ext cx="2376264" cy="2468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а 15 из 71010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2808312" cy="3096344"/>
          </a:xfrm>
          <a:prstGeom prst="rect">
            <a:avLst/>
          </a:prstGeom>
          <a:noFill/>
          <a:ln w="38100" cap="sq">
            <a:solidFill>
              <a:srgbClr val="DF9B57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allyslide.com/thumbs/9d26d3878409eefd8b17fe8640b12902/img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060848"/>
            <a:ext cx="1540580" cy="11554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l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Военно-техническая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революция.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Picture 2" descr="Картинка 4 из 119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3455987" cy="2192337"/>
          </a:xfrm>
          <a:prstGeom prst="rect">
            <a:avLst/>
          </a:prstGeom>
          <a:noFill/>
          <a:ln w="38100" cap="sq">
            <a:solidFill>
              <a:srgbClr val="DF9B57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1484784"/>
            <a:ext cx="32987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Водородная бомба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1484784"/>
            <a:ext cx="33123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Атомная бомба</a:t>
            </a:r>
          </a:p>
        </p:txBody>
      </p:sp>
      <p:pic>
        <p:nvPicPr>
          <p:cNvPr id="8" name="Picture 9" descr="Картинка 7 из 756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988840"/>
            <a:ext cx="3143225" cy="2359276"/>
          </a:xfrm>
          <a:prstGeom prst="rect">
            <a:avLst/>
          </a:prstGeom>
          <a:noFill/>
          <a:ln w="38100" cap="sq">
            <a:solidFill>
              <a:srgbClr val="DF9B57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Картинка 12 из 35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509120"/>
            <a:ext cx="3095625" cy="2070100"/>
          </a:xfrm>
          <a:prstGeom prst="rect">
            <a:avLst/>
          </a:prstGeom>
          <a:noFill/>
          <a:ln w="38100" cap="sq">
            <a:solidFill>
              <a:srgbClr val="DF9B57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23528" y="4869160"/>
            <a:ext cx="2880320" cy="1015663"/>
          </a:xfrm>
          <a:prstGeom prst="rect">
            <a:avLst/>
          </a:prstGeom>
          <a:noFill/>
          <a:ln w="9525">
            <a:solidFill>
              <a:srgbClr val="DF9B57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Атомные бомбардировки </a:t>
            </a:r>
          </a:p>
          <a:p>
            <a:pPr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Хиросимы и Нагасаки </a:t>
            </a:r>
          </a:p>
        </p:txBody>
      </p:sp>
      <p:pic>
        <p:nvPicPr>
          <p:cNvPr id="11" name="Picture 2" descr="https://allyslide.com/thumbs/9d26d3878409eefd8b17fe8640b12902/img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157192"/>
            <a:ext cx="1732601" cy="12994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kk-KZ" sz="5400" b="1" dirty="0" smtClean="0">
                <a:latin typeface="Times New Roman" pitchFamily="18" charset="0"/>
                <a:cs typeface="Times New Roman" pitchFamily="18" charset="0"/>
              </a:rPr>
              <a:t>Процесс </a:t>
            </a:r>
            <a:r>
              <a:rPr lang="kk-KZ" sz="5400" b="1" dirty="0" smtClean="0">
                <a:latin typeface="Times New Roman" pitchFamily="18" charset="0"/>
                <a:cs typeface="Times New Roman" pitchFamily="18" charset="0"/>
              </a:rPr>
              <a:t>и направления научно-технической революции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Grp="1" noChangeArrowheads="1"/>
          </p:cNvSpPr>
          <p:nvPr>
            <p:ph idx="1"/>
          </p:nvPr>
        </p:nvSpPr>
        <p:spPr bwMode="auto">
          <a:xfrm>
            <a:off x="395536" y="155679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b="1" smtClean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kk-KZ" sz="28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9.5.2.1  анализировать процесс и направления</a:t>
            </a:r>
          </a:p>
          <a:p>
            <a:pPr marL="285750" indent="-285750"/>
            <a:r>
              <a:rPr lang="kk-KZ" sz="28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          научно – технической революции </a:t>
            </a:r>
            <a:endParaRPr lang="ru-RU" sz="28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043608" y="332656"/>
            <a:ext cx="338437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b="1" dirty="0" smtClean="0">
              <a:solidFill>
                <a:srgbClr val="0070C0"/>
              </a:solidFill>
            </a:endParaRPr>
          </a:p>
          <a:p>
            <a:pPr marL="285750" indent="-28575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урока: 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28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>
    <p:pull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Подумай и ответь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Как вы думаете,  что такое НТР? </a:t>
            </a:r>
            <a:endParaRPr lang="ru-RU" dirty="0" smtClean="0"/>
          </a:p>
          <a:p>
            <a:r>
              <a:rPr lang="ru-RU" b="1" dirty="0" smtClean="0"/>
              <a:t>- Какое влияние оказывает НТР на жизнь человека?</a:t>
            </a:r>
            <a:endParaRPr lang="ru-RU" dirty="0" smtClean="0"/>
          </a:p>
          <a:p>
            <a:r>
              <a:rPr lang="ru-RU" b="1" dirty="0" smtClean="0"/>
              <a:t>- Влияет ли НТР на производство?</a:t>
            </a:r>
            <a:endParaRPr lang="ru-RU" dirty="0" smtClean="0"/>
          </a:p>
          <a:p>
            <a:r>
              <a:rPr lang="ru-RU" b="1" dirty="0" smtClean="0"/>
              <a:t>Различаются ли понятия «научно-технический прогресс» и «научно-техническая революция»?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223224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отличается научно-технический прогресс от научно-технической революции?</a:t>
            </a: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33369073"/>
              </p:ext>
            </p:extLst>
          </p:nvPr>
        </p:nvGraphicFramePr>
        <p:xfrm>
          <a:off x="251520" y="1268760"/>
          <a:ext cx="8640960" cy="539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56484"/>
                <a:gridCol w="4284476"/>
              </a:tblGrid>
              <a:tr h="45873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НТП</a:t>
                      </a:r>
                      <a:endParaRPr lang="ru-RU" sz="2800" b="1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НТР</a:t>
                      </a:r>
                      <a:endParaRPr lang="ru-RU" sz="2800" b="1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6510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Постепенное поступательное эволюционное развитие 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производительных сил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Коренной качественный переворот производительных сил,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основанный на превращении науки в производительную силу общества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6510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Эволюционный</a:t>
                      </a:r>
                      <a:r>
                        <a:rPr lang="ru-RU" sz="2800" b="1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путь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– совершенствование  известной техники и технологии</a:t>
                      </a:r>
                      <a:endParaRPr lang="ru-RU" sz="2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Революционный</a:t>
                      </a:r>
                      <a:r>
                        <a:rPr lang="ru-RU" sz="2800" b="1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путь 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– переход к принципиально новой технике и технологии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5357891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2372" y="332656"/>
            <a:ext cx="8147248" cy="56207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НАУЧНО-ТЕХНИЧЕСКАЯ РЕВОЛЮЦИЯ -</a:t>
            </a:r>
            <a:endParaRPr lang="ru-RU" sz="3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3938958790"/>
              </p:ext>
            </p:extLst>
          </p:nvPr>
        </p:nvGraphicFramePr>
        <p:xfrm>
          <a:off x="323848" y="836712"/>
          <a:ext cx="8712968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Заголовок 1"/>
          <p:cNvSpPr>
            <a:spLocks/>
          </p:cNvSpPr>
          <p:nvPr/>
        </p:nvSpPr>
        <p:spPr bwMode="auto">
          <a:xfrm>
            <a:off x="296303" y="3840022"/>
            <a:ext cx="2591967" cy="258134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b"/>
          <a:lstStyle>
            <a:lvl1pPr>
              <a:defRPr kumimoji="1" sz="4400">
                <a:solidFill>
                  <a:schemeClr val="tx2"/>
                </a:solidFill>
                <a:latin typeface="Tahoma" pitchFamily="34" charset="0"/>
              </a:defRPr>
            </a:lvl1pPr>
            <a:lvl2pPr>
              <a:defRPr kumimoji="1" sz="4400">
                <a:solidFill>
                  <a:schemeClr val="tx2"/>
                </a:solidFill>
                <a:latin typeface="Tahoma" pitchFamily="34" charset="0"/>
              </a:defRPr>
            </a:lvl2pPr>
            <a:lvl3pPr>
              <a:defRPr kumimoji="1" sz="4400">
                <a:solidFill>
                  <a:schemeClr val="tx2"/>
                </a:solidFill>
                <a:latin typeface="Tahoma" pitchFamily="34" charset="0"/>
              </a:defRPr>
            </a:lvl3pPr>
            <a:lvl4pPr>
              <a:defRPr kumimoji="1" sz="4400">
                <a:solidFill>
                  <a:schemeClr val="tx2"/>
                </a:solidFill>
                <a:latin typeface="Tahoma" pitchFamily="34" charset="0"/>
              </a:defRPr>
            </a:lvl4pPr>
            <a:lvl5pPr>
              <a:defRPr kumimoji="1" sz="4400">
                <a:solidFill>
                  <a:schemeClr val="tx2"/>
                </a:solidFill>
                <a:latin typeface="Tahom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ctr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altLang="ru-RU" sz="2000" b="1" dirty="0">
              <a:solidFill>
                <a:schemeClr val="tx1"/>
              </a:solidFill>
            </a:endParaRPr>
          </a:p>
          <a:p>
            <a:pPr algn="ctr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altLang="ru-RU" sz="2000" b="1" dirty="0">
              <a:solidFill>
                <a:schemeClr val="tx1"/>
              </a:solidFill>
            </a:endParaRPr>
          </a:p>
          <a:p>
            <a:pPr algn="ctr"/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Переход </a:t>
            </a:r>
            <a:r>
              <a:rPr lang="ru-RU" alt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от ручного труда к крупному машинному производству, использование энергии </a:t>
            </a:r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пара</a:t>
            </a:r>
            <a:endParaRPr lang="ru-RU" alt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Заголовок 1"/>
          <p:cNvSpPr>
            <a:spLocks/>
          </p:cNvSpPr>
          <p:nvPr/>
        </p:nvSpPr>
        <p:spPr bwMode="auto">
          <a:xfrm>
            <a:off x="3131840" y="3860869"/>
            <a:ext cx="2880320" cy="25716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b"/>
          <a:lstStyle>
            <a:lvl1pPr>
              <a:defRPr kumimoji="1" sz="4400">
                <a:solidFill>
                  <a:schemeClr val="tx2"/>
                </a:solidFill>
                <a:latin typeface="Tahoma" pitchFamily="34" charset="0"/>
              </a:defRPr>
            </a:lvl1pPr>
            <a:lvl2pPr>
              <a:defRPr kumimoji="1" sz="4400">
                <a:solidFill>
                  <a:schemeClr val="tx2"/>
                </a:solidFill>
                <a:latin typeface="Tahoma" pitchFamily="34" charset="0"/>
              </a:defRPr>
            </a:lvl2pPr>
            <a:lvl3pPr>
              <a:defRPr kumimoji="1" sz="4400">
                <a:solidFill>
                  <a:schemeClr val="tx2"/>
                </a:solidFill>
                <a:latin typeface="Tahoma" pitchFamily="34" charset="0"/>
              </a:defRPr>
            </a:lvl3pPr>
            <a:lvl4pPr>
              <a:defRPr kumimoji="1" sz="4400">
                <a:solidFill>
                  <a:schemeClr val="tx2"/>
                </a:solidFill>
                <a:latin typeface="Tahoma" pitchFamily="34" charset="0"/>
              </a:defRPr>
            </a:lvl4pPr>
            <a:lvl5pPr>
              <a:defRPr kumimoji="1" sz="4400">
                <a:solidFill>
                  <a:schemeClr val="tx2"/>
                </a:solidFill>
                <a:latin typeface="Tahom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ctr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altLang="ru-RU" sz="2000" b="1" dirty="0">
              <a:solidFill>
                <a:schemeClr val="tx1"/>
              </a:solidFill>
            </a:endParaRPr>
          </a:p>
          <a:p>
            <a:pPr algn="ctr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altLang="ru-RU" sz="2400" b="1" dirty="0">
              <a:solidFill>
                <a:schemeClr val="tx1"/>
              </a:solidFill>
              <a:latin typeface="+mn-lt"/>
            </a:endParaRPr>
          </a:p>
          <a:p>
            <a:pPr algn="ctr"/>
            <a:r>
              <a:rPr lang="ru-RU" alt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Использование  </a:t>
            </a:r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электроэнергии</a:t>
            </a:r>
            <a:r>
              <a:rPr lang="ru-RU" alt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  новые отрасли: машиностроение, самолетостроение, </a:t>
            </a:r>
            <a:r>
              <a:rPr lang="ru-RU" alt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производство </a:t>
            </a:r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алюминия</a:t>
            </a:r>
            <a:endParaRPr lang="ru-RU" alt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Заголовок 1"/>
          <p:cNvSpPr>
            <a:spLocks/>
          </p:cNvSpPr>
          <p:nvPr/>
        </p:nvSpPr>
        <p:spPr bwMode="auto">
          <a:xfrm>
            <a:off x="6254171" y="3844881"/>
            <a:ext cx="2591967" cy="25764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b"/>
          <a:lstStyle>
            <a:lvl1pPr>
              <a:defRPr kumimoji="1" sz="4400">
                <a:solidFill>
                  <a:schemeClr val="tx2"/>
                </a:solidFill>
                <a:latin typeface="Tahoma" pitchFamily="34" charset="0"/>
              </a:defRPr>
            </a:lvl1pPr>
            <a:lvl2pPr>
              <a:defRPr kumimoji="1" sz="4400">
                <a:solidFill>
                  <a:schemeClr val="tx2"/>
                </a:solidFill>
                <a:latin typeface="Tahoma" pitchFamily="34" charset="0"/>
              </a:defRPr>
            </a:lvl2pPr>
            <a:lvl3pPr>
              <a:defRPr kumimoji="1" sz="4400">
                <a:solidFill>
                  <a:schemeClr val="tx2"/>
                </a:solidFill>
                <a:latin typeface="Tahoma" pitchFamily="34" charset="0"/>
              </a:defRPr>
            </a:lvl3pPr>
            <a:lvl4pPr>
              <a:defRPr kumimoji="1" sz="4400">
                <a:solidFill>
                  <a:schemeClr val="tx2"/>
                </a:solidFill>
                <a:latin typeface="Tahoma" pitchFamily="34" charset="0"/>
              </a:defRPr>
            </a:lvl4pPr>
            <a:lvl5pPr>
              <a:defRPr kumimoji="1" sz="4400">
                <a:solidFill>
                  <a:schemeClr val="tx2"/>
                </a:solidFill>
                <a:latin typeface="Tahom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ctr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altLang="ru-RU" sz="2000" b="1" dirty="0">
              <a:solidFill>
                <a:schemeClr val="tx1"/>
              </a:solidFill>
            </a:endParaRPr>
          </a:p>
          <a:p>
            <a:pPr algn="ctr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altLang="ru-RU" sz="2000" b="1" dirty="0">
              <a:solidFill>
                <a:schemeClr val="tx1"/>
              </a:solidFill>
            </a:endParaRPr>
          </a:p>
          <a:p>
            <a:pPr algn="ctr"/>
            <a:r>
              <a:rPr lang="ru-RU" alt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Использование атомной энергии, </a:t>
            </a:r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развитие </a:t>
            </a:r>
            <a:r>
              <a:rPr lang="ru-RU" alt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электроники, космической </a:t>
            </a:r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техники</a:t>
            </a:r>
          </a:p>
          <a:p>
            <a:pPr algn="ctr"/>
            <a:endParaRPr lang="ru-RU" alt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5217748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Прямая со стрелкой 51"/>
          <p:cNvCxnSpPr>
            <a:endCxn id="14" idx="2"/>
          </p:cNvCxnSpPr>
          <p:nvPr/>
        </p:nvCxnSpPr>
        <p:spPr>
          <a:xfrm flipH="1" flipV="1">
            <a:off x="2877088" y="1224746"/>
            <a:ext cx="1766920" cy="13968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V="1">
            <a:off x="4572306" y="1232412"/>
            <a:ext cx="1593171" cy="15330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12" idx="0"/>
          </p:cNvCxnSpPr>
          <p:nvPr/>
        </p:nvCxnSpPr>
        <p:spPr>
          <a:xfrm flipH="1" flipV="1">
            <a:off x="3142202" y="2037987"/>
            <a:ext cx="1501806" cy="5835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2877088" y="5401868"/>
            <a:ext cx="1859236" cy="54834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259350" y="2621581"/>
            <a:ext cx="2769315" cy="82617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Характерные черты НТР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80929" y="4575697"/>
            <a:ext cx="2798110" cy="82617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Составные части  НТР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26810" y="360650"/>
            <a:ext cx="2900555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Универсальность и всеохватность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86901" y="368316"/>
            <a:ext cx="2900555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Ускорение НТ преобразований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41647" y="1531756"/>
            <a:ext cx="2900555" cy="10081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Рост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наукоёмкости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производства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57460" y="1531756"/>
            <a:ext cx="2900555" cy="10081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Военно-техническая революция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2684" y="5979952"/>
            <a:ext cx="1604017" cy="576064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4592842" y="3472360"/>
            <a:ext cx="20539" cy="3118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613380" y="4295130"/>
            <a:ext cx="0" cy="2805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2121004" y="5979952"/>
            <a:ext cx="1512168" cy="576064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Техника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939173" y="5979952"/>
            <a:ext cx="2520279" cy="576064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Производство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38517" y="5979952"/>
            <a:ext cx="2135721" cy="576064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4736324" y="5401868"/>
            <a:ext cx="3070053" cy="54834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13" idx="2"/>
          </p:cNvCxnSpPr>
          <p:nvPr/>
        </p:nvCxnSpPr>
        <p:spPr>
          <a:xfrm flipH="1">
            <a:off x="1216510" y="5401868"/>
            <a:ext cx="3463474" cy="54834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3" idx="2"/>
            <a:endCxn id="30" idx="0"/>
          </p:cNvCxnSpPr>
          <p:nvPr/>
        </p:nvCxnSpPr>
        <p:spPr>
          <a:xfrm>
            <a:off x="4679984" y="5401868"/>
            <a:ext cx="519329" cy="57808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12" idx="0"/>
            <a:endCxn id="20" idx="1"/>
          </p:cNvCxnSpPr>
          <p:nvPr/>
        </p:nvCxnSpPr>
        <p:spPr>
          <a:xfrm flipV="1">
            <a:off x="4644008" y="2035812"/>
            <a:ext cx="1413452" cy="58576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401" name="Овал 14400"/>
          <p:cNvSpPr/>
          <p:nvPr/>
        </p:nvSpPr>
        <p:spPr>
          <a:xfrm>
            <a:off x="3731790" y="3784228"/>
            <a:ext cx="1681031" cy="53813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НТР</a:t>
            </a:r>
          </a:p>
        </p:txBody>
      </p:sp>
    </p:spTree>
    <p:extLst>
      <p:ext uri="{BB962C8B-B14F-4D97-AF65-F5344CB8AC3E}">
        <p14:creationId xmlns:p14="http://schemas.microsoft.com/office/powerpoint/2010/main" xmlns="" val="83638240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Универсальность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всеохватность.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Робот- планетоход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1772816"/>
            <a:ext cx="4608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Сканирующий зондовый микроскоп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E:\RES\Class10\Робот - планетоход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63" y="2770289"/>
            <a:ext cx="2886717" cy="2164049"/>
          </a:xfrm>
          <a:prstGeom prst="rect">
            <a:avLst/>
          </a:prstGeom>
          <a:noFill/>
          <a:ln w="28575" cap="sq">
            <a:solidFill>
              <a:srgbClr val="DF9B57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Картинка 8 из 16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844" y="2673764"/>
            <a:ext cx="2131397" cy="2260574"/>
          </a:xfrm>
          <a:prstGeom prst="rect">
            <a:avLst/>
          </a:prstGeom>
          <a:noFill/>
          <a:ln w="38100" cap="sq">
            <a:solidFill>
              <a:srgbClr val="DF9B57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928794" y="5301208"/>
            <a:ext cx="55475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новую технику, появившуюся у вас дома за последние 10 лет. Какой техникой не умеет пользоваться ваша бабушка, мама?</a:t>
            </a: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0" y="5391167"/>
            <a:ext cx="1222921" cy="1222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https://allyslide.com/thumbs/9d26d3878409eefd8b17fe8640b12902/img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323" y="5589240"/>
            <a:ext cx="1540580" cy="11554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1246</TotalTime>
  <Words>565</Words>
  <Application>Microsoft Office PowerPoint</Application>
  <PresentationFormat>Экран (4:3)</PresentationFormat>
  <Paragraphs>149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Диаграмма</vt:lpstr>
      <vt:lpstr>Всесторонняя проверка знаний </vt:lpstr>
      <vt:lpstr>Ребята, внимательно изучите представленные картинки. Что мы видим на картинках? Какой общей темой можно их объединить?  </vt:lpstr>
      <vt:lpstr>ТЕМА УРОКА:</vt:lpstr>
      <vt:lpstr>Слайд 4</vt:lpstr>
      <vt:lpstr>Подумай и ответь</vt:lpstr>
      <vt:lpstr>Слайд 6</vt:lpstr>
      <vt:lpstr>НАУЧНО-ТЕХНИЧЕСКАЯ РЕВОЛЮЦИЯ -</vt:lpstr>
      <vt:lpstr>Слайд 8</vt:lpstr>
      <vt:lpstr>Универсальность, всеохватность. </vt:lpstr>
      <vt:lpstr>Наиболее значимые изобретения и технологии XX века ( по данным опроса в сети Интернет)</vt:lpstr>
      <vt:lpstr> НАУКА  </vt:lpstr>
      <vt:lpstr> Техника и технология - </vt:lpstr>
      <vt:lpstr>Производство: шесть главных направлений развития</vt:lpstr>
      <vt:lpstr>Управление:</vt:lpstr>
      <vt:lpstr>Характерные черты НТР</vt:lpstr>
      <vt:lpstr>Чрезвычайное ускорение Научно-технических преобразований</vt:lpstr>
      <vt:lpstr>Универсальность и всеохватность</vt:lpstr>
      <vt:lpstr>Время внедрения открытий</vt:lpstr>
      <vt:lpstr>Интеллектуализация</vt:lpstr>
      <vt:lpstr> Военно-техническая революция. </vt:lpstr>
    </vt:vector>
  </TitlesOfParts>
  <Manager>АКТАУ</Manager>
  <Company>ЭКЛИЦЕЙ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НТР И МИРОВОЕ ХОЗЯЙСТВО</dc:title>
  <dc:subject>ГЕОГРАФИЯ МИРА</dc:subject>
  <dc:creator>РЯБОВА Л.Н.</dc:creator>
  <cp:keywords>НИКИТА</cp:keywords>
  <cp:lastModifiedBy>USER</cp:lastModifiedBy>
  <cp:revision>99</cp:revision>
  <dcterms:created xsi:type="dcterms:W3CDTF">2015-08-02T06:34:36Z</dcterms:created>
  <dcterms:modified xsi:type="dcterms:W3CDTF">2021-03-28T12:14:05Z</dcterms:modified>
  <cp:category>10 КЛАСС</cp:category>
</cp:coreProperties>
</file>